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C53B-8BF2-4950-880F-C2EF3F1972D1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9E5D-7A49-4E10-ABE2-FFD685771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4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C53B-8BF2-4950-880F-C2EF3F1972D1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9E5D-7A49-4E10-ABE2-FFD685771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b="1" cap="all" smtClean="0">
                <a:solidFill>
                  <a:schemeClr val="accent2"/>
                </a:solidFill>
              </a:rPr>
              <a:t>THE WORK OF INTERNATIONAL AND RUSSIAN ACADEMIES OF ENGINEERING</a:t>
            </a:r>
            <a:endParaRPr lang="ru-RU" sz="4300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1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5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7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smtClean="0"/>
              <a:t>Cement powders </a:t>
            </a:r>
            <a:br>
              <a:rPr lang="en-US" sz="3000" smtClean="0"/>
            </a:br>
            <a:r>
              <a:rPr lang="en-US" sz="3000" smtClean="0"/>
              <a:t>                             </a:t>
            </a:r>
            <a:r>
              <a:rPr lang="en-US" sz="3000" b="1" smtClean="0">
                <a:solidFill>
                  <a:schemeClr val="accent2"/>
                </a:solidFill>
              </a:rPr>
              <a:t>(10-80) mm; (10-80)</a:t>
            </a:r>
            <a:r>
              <a:rPr lang="ru-RU" sz="3200" b="1" smtClean="0">
                <a:solidFill>
                  <a:schemeClr val="accent2"/>
                </a:solidFill>
              </a:rPr>
              <a:t> • </a:t>
            </a:r>
            <a:r>
              <a:rPr lang="en-US" sz="3000" b="1" smtClean="0">
                <a:solidFill>
                  <a:schemeClr val="accent2"/>
                </a:solidFill>
              </a:rPr>
              <a:t>10</a:t>
            </a:r>
            <a:r>
              <a:rPr lang="en-US" sz="3000" b="1" baseline="30000" smtClean="0">
                <a:solidFill>
                  <a:schemeClr val="accent2"/>
                </a:solidFill>
              </a:rPr>
              <a:t>4</a:t>
            </a:r>
            <a:r>
              <a:rPr lang="en-US" sz="1600" b="1" smtClean="0">
                <a:solidFill>
                  <a:schemeClr val="accent2"/>
                </a:solidFill>
              </a:rPr>
              <a:t> </a:t>
            </a:r>
            <a:r>
              <a:rPr lang="en-US" sz="3200" b="1" smtClean="0">
                <a:solidFill>
                  <a:schemeClr val="accent2"/>
                </a:solidFill>
              </a:rPr>
              <a:t>nm</a:t>
            </a:r>
            <a:r>
              <a:rPr lang="en-US" sz="3000" b="1" smtClean="0"/>
              <a:t/>
            </a:r>
            <a:br>
              <a:rPr lang="en-US" sz="3000" b="1" smtClean="0"/>
            </a:br>
            <a:r>
              <a:rPr lang="en-US" sz="3000" smtClean="0"/>
              <a:t/>
            </a:r>
            <a:br>
              <a:rPr lang="en-US" sz="3000" smtClean="0"/>
            </a:br>
            <a:r>
              <a:rPr lang="en-US" sz="3000" smtClean="0"/>
              <a:t>Finely grained particles </a:t>
            </a:r>
            <a:r>
              <a:rPr lang="ru-RU" sz="3000" smtClean="0"/>
              <a:t>(</a:t>
            </a:r>
            <a:r>
              <a:rPr lang="en-US" sz="3000" smtClean="0"/>
              <a:t>aggregates</a:t>
            </a:r>
            <a:r>
              <a:rPr lang="ru-RU" sz="3000" smtClean="0"/>
              <a:t>)</a:t>
            </a:r>
            <a:br>
              <a:rPr lang="ru-RU" sz="3000" smtClean="0"/>
            </a:br>
            <a:r>
              <a:rPr lang="ru-RU" sz="3000" smtClean="0">
                <a:solidFill>
                  <a:schemeClr val="accent2"/>
                </a:solidFill>
              </a:rPr>
              <a:t>                              </a:t>
            </a:r>
            <a:r>
              <a:rPr lang="ru-RU" sz="3000" b="1" smtClean="0">
                <a:solidFill>
                  <a:schemeClr val="accent2"/>
                </a:solidFill>
              </a:rPr>
              <a:t>10</a:t>
            </a:r>
            <a:r>
              <a:rPr lang="ru-RU" sz="3000" b="1" baseline="30000" smtClean="0">
                <a:solidFill>
                  <a:schemeClr val="accent2"/>
                </a:solidFill>
              </a:rPr>
              <a:t>4</a:t>
            </a:r>
            <a:r>
              <a:rPr lang="ru-RU" sz="3000" b="1" smtClean="0">
                <a:solidFill>
                  <a:schemeClr val="accent2"/>
                </a:solidFill>
              </a:rPr>
              <a:t> – 10</a:t>
            </a:r>
            <a:r>
              <a:rPr lang="ru-RU" sz="3000" b="1" baseline="30000" smtClean="0">
                <a:solidFill>
                  <a:schemeClr val="accent2"/>
                </a:solidFill>
              </a:rPr>
              <a:t>3</a:t>
            </a:r>
            <a:r>
              <a:rPr lang="ru-RU" sz="3000" b="1" smtClean="0">
                <a:solidFill>
                  <a:schemeClr val="accent2"/>
                </a:solidFill>
              </a:rPr>
              <a:t> </a:t>
            </a:r>
            <a:r>
              <a:rPr lang="en-US" sz="3000" b="1" smtClean="0">
                <a:solidFill>
                  <a:schemeClr val="accent2"/>
                </a:solidFill>
              </a:rPr>
              <a:t>nm</a:t>
            </a:r>
            <a:r>
              <a:rPr lang="ru-RU" sz="3000" smtClean="0">
                <a:solidFill>
                  <a:schemeClr val="accent2"/>
                </a:solidFill>
              </a:rPr>
              <a:t/>
            </a:r>
            <a:br>
              <a:rPr lang="ru-RU" sz="3000" smtClean="0">
                <a:solidFill>
                  <a:schemeClr val="accent2"/>
                </a:solidFill>
              </a:rPr>
            </a:br>
            <a:r>
              <a:rPr lang="en-US" sz="3000" smtClean="0"/>
              <a:t>Ultradispersed aggregates</a:t>
            </a:r>
            <a:r>
              <a:rPr lang="ru-RU" sz="3000" smtClean="0"/>
              <a:t/>
            </a:r>
            <a:br>
              <a:rPr lang="ru-RU" sz="3000" smtClean="0"/>
            </a:br>
            <a:r>
              <a:rPr lang="ru-RU" sz="3000" smtClean="0"/>
              <a:t>                              </a:t>
            </a:r>
            <a:r>
              <a:rPr lang="ru-RU" sz="3000" b="1" smtClean="0">
                <a:solidFill>
                  <a:schemeClr val="accent2"/>
                </a:solidFill>
              </a:rPr>
              <a:t>10</a:t>
            </a:r>
            <a:r>
              <a:rPr lang="ru-RU" sz="3000" b="1" baseline="30000" smtClean="0">
                <a:solidFill>
                  <a:schemeClr val="accent2"/>
                </a:solidFill>
              </a:rPr>
              <a:t>3</a:t>
            </a:r>
            <a:r>
              <a:rPr lang="ru-RU" sz="3000" b="1" smtClean="0">
                <a:solidFill>
                  <a:schemeClr val="accent2"/>
                </a:solidFill>
              </a:rPr>
              <a:t> – 10</a:t>
            </a:r>
            <a:r>
              <a:rPr lang="ru-RU" sz="3000" b="1" baseline="30000" smtClean="0">
                <a:solidFill>
                  <a:schemeClr val="accent2"/>
                </a:solidFill>
              </a:rPr>
              <a:t>2</a:t>
            </a:r>
            <a:r>
              <a:rPr lang="ru-RU" sz="3000" b="1" smtClean="0">
                <a:solidFill>
                  <a:schemeClr val="accent2"/>
                </a:solidFill>
              </a:rPr>
              <a:t> </a:t>
            </a:r>
            <a:r>
              <a:rPr lang="en-US" sz="3000" b="1" smtClean="0">
                <a:solidFill>
                  <a:schemeClr val="accent2"/>
                </a:solidFill>
              </a:rPr>
              <a:t>nm</a:t>
            </a:r>
            <a:r>
              <a:rPr lang="ru-RU" sz="3000" smtClean="0">
                <a:solidFill>
                  <a:schemeClr val="accent2"/>
                </a:solidFill>
              </a:rPr>
              <a:t/>
            </a:r>
            <a:br>
              <a:rPr lang="ru-RU" sz="3000" smtClean="0">
                <a:solidFill>
                  <a:schemeClr val="accent2"/>
                </a:solidFill>
              </a:rPr>
            </a:br>
            <a:r>
              <a:rPr lang="en-US" sz="3000" smtClean="0"/>
              <a:t>Nanomaterials</a:t>
            </a:r>
            <a:r>
              <a:rPr lang="ru-RU" sz="3000" smtClean="0"/>
              <a:t/>
            </a:r>
            <a:br>
              <a:rPr lang="ru-RU" sz="3000" smtClean="0"/>
            </a:br>
            <a:r>
              <a:rPr lang="ru-RU" sz="3000" smtClean="0"/>
              <a:t>			</a:t>
            </a:r>
            <a:r>
              <a:rPr lang="en-US" sz="3000" smtClean="0">
                <a:solidFill>
                  <a:schemeClr val="accent2"/>
                </a:solidFill>
              </a:rPr>
              <a:t>less than </a:t>
            </a:r>
            <a:r>
              <a:rPr lang="ru-RU" sz="3000" b="1" smtClean="0">
                <a:solidFill>
                  <a:schemeClr val="accent2"/>
                </a:solidFill>
              </a:rPr>
              <a:t>10</a:t>
            </a:r>
            <a:r>
              <a:rPr lang="ru-RU" sz="3000" b="1" baseline="30000" smtClean="0">
                <a:solidFill>
                  <a:schemeClr val="accent2"/>
                </a:solidFill>
              </a:rPr>
              <a:t>2</a:t>
            </a:r>
            <a:r>
              <a:rPr lang="ru-RU" sz="3000" b="1" smtClean="0">
                <a:solidFill>
                  <a:schemeClr val="accent2"/>
                </a:solidFill>
              </a:rPr>
              <a:t> </a:t>
            </a:r>
            <a:r>
              <a:rPr lang="en-US" sz="3000" b="1" smtClean="0">
                <a:solidFill>
                  <a:schemeClr val="accent2"/>
                </a:solidFill>
              </a:rPr>
              <a:t>nm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2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1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97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6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0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62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9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51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3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72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18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400" smtClean="0">
                <a:solidFill>
                  <a:schemeClr val="tx2"/>
                </a:solidFill>
                <a:cs typeface="Times New Roman" pitchFamily="18" charset="0"/>
              </a:rPr>
              <a:t>(</a:t>
            </a:r>
            <a:r>
              <a:rPr lang="ru-RU" altLang="ru-RU" sz="3400" b="1" smtClean="0">
                <a:solidFill>
                  <a:schemeClr val="tx2"/>
                </a:solidFill>
                <a:cs typeface="Times New Roman" pitchFamily="18" charset="0"/>
              </a:rPr>
              <a:t>3</a:t>
            </a:r>
            <a:r>
              <a:rPr lang="en-US" altLang="ru-RU" sz="3400" b="1" smtClean="0">
                <a:solidFill>
                  <a:schemeClr val="tx2"/>
                </a:solidFill>
                <a:cs typeface="Times New Roman" pitchFamily="18" charset="0"/>
              </a:rPr>
              <a:t>D</a:t>
            </a:r>
            <a:r>
              <a:rPr lang="ru-RU" altLang="ru-RU" sz="3400" smtClean="0">
                <a:solidFill>
                  <a:schemeClr val="tx2"/>
                </a:solidFill>
                <a:cs typeface="Times New Roman" pitchFamily="18" charset="0"/>
              </a:rPr>
              <a:t>) </a:t>
            </a:r>
            <a:r>
              <a:rPr lang="en-US" altLang="ru-RU" sz="3200" b="1" smtClean="0">
                <a:solidFill>
                  <a:schemeClr val="tx2"/>
                </a:solidFill>
                <a:cs typeface="Times New Roman" pitchFamily="18" charset="0"/>
              </a:rPr>
              <a:t>fluctuation measurement</a:t>
            </a:r>
            <a:endParaRPr lang="ru-RU" altLang="ru-RU" sz="32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81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2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4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5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4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03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3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17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III</a:t>
            </a:r>
            <a:r>
              <a:rPr lang="ru-RU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All-Russian</a:t>
            </a:r>
            <a:r>
              <a:rPr lang="ru-RU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II</a:t>
            </a:r>
            <a:r>
              <a:rPr lang="ru-RU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International</a:t>
            </a:r>
            <a:r>
              <a:rPr lang="ru-RU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 </a:t>
            </a:r>
            <a:br>
              <a:rPr lang="ru-RU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Conference on Concrete and Reinforced Concrete</a:t>
            </a:r>
            <a:r>
              <a:rPr lang="ru-RU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ru-RU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Moscow, 2014</a:t>
            </a:r>
            <a:endParaRPr lang="ru-RU" altLang="ru-RU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4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3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5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6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3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8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6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7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33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THE WORK OF INTERNATIONAL AND RUSSIAN ACADEMIES OF ENGINEERING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Cement powders                               (10-80) mm; (10-80) • 104 nm  Finely grained particles (aggregates)                               104 – 103 nm Ultradispersed aggregates                               103 – 102 nm Nanomaterials    less than 102 nm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(3D) fluctuation measurement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  All-Russian (II International)  Conference on Concrete and Reinforced Concrete Moscow, 2014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WORK OF INTERNATIONAL AND RUSSIAN ACADEMIES OF ENGINEERING</dc:title>
  <dc:creator>Пользователь</dc:creator>
  <cp:lastModifiedBy>Пользователь</cp:lastModifiedBy>
  <cp:revision>1</cp:revision>
  <dcterms:created xsi:type="dcterms:W3CDTF">2018-09-06T12:17:49Z</dcterms:created>
  <dcterms:modified xsi:type="dcterms:W3CDTF">2018-09-06T12:17:50Z</dcterms:modified>
</cp:coreProperties>
</file>